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1"/>
  </p:notesMasterIdLst>
  <p:sldIdLst>
    <p:sldId id="256" r:id="rId3"/>
    <p:sldId id="257" r:id="rId4"/>
    <p:sldId id="258" r:id="rId5"/>
    <p:sldId id="263" r:id="rId6"/>
    <p:sldId id="259" r:id="rId7"/>
    <p:sldId id="260" r:id="rId8"/>
    <p:sldId id="261" r:id="rId9"/>
    <p:sldId id="262" r:id="rId1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59" autoAdjust="0"/>
  </p:normalViewPr>
  <p:slideViewPr>
    <p:cSldViewPr>
      <p:cViewPr varScale="1">
        <p:scale>
          <a:sx n="90" d="100"/>
          <a:sy n="90" d="100"/>
        </p:scale>
        <p:origin x="-180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Space</a:t>
            </a:r>
            <a:r>
              <a:rPr lang="en-US" baseline="0" dirty="0" smtClean="0"/>
              <a:t> </a:t>
            </a:r>
            <a:r>
              <a:rPr lang="en-US" baseline="0" dirty="0" smtClean="0"/>
              <a:t>is cool – Explain why knowing more about space is important and interesting – a famous movie quote</a:t>
            </a:r>
            <a:r>
              <a:rPr lang="en-US" baseline="0" dirty="0" smtClean="0"/>
              <a:t>?</a:t>
            </a:r>
          </a:p>
          <a:p>
            <a:pPr marL="0" indent="0">
              <a:buNone/>
            </a:pPr>
            <a:r>
              <a:rPr lang="en-US" baseline="0" dirty="0" smtClean="0"/>
              <a:t>- ???</a:t>
            </a:r>
          </a:p>
          <a:p>
            <a:r>
              <a:rPr lang="en-US" baseline="0" dirty="0" smtClean="0"/>
              <a:t>2) Our cosmic origin– </a:t>
            </a:r>
            <a:r>
              <a:rPr lang="en-US" baseline="0" dirty="0" smtClean="0"/>
              <a:t>Age of the universe, where we came from and how it evolved to today, our cosmic </a:t>
            </a:r>
            <a:r>
              <a:rPr lang="en-US" baseline="0" dirty="0" smtClean="0"/>
              <a:t>origins</a:t>
            </a:r>
          </a:p>
          <a:p>
            <a:r>
              <a:rPr lang="en-US" baseline="0" dirty="0" smtClean="0"/>
              <a:t>- As our planet orbits around the Sun, which belongs to a galaxy that is a one of millions of its of kind,  it is important to understand what physics are behind the creation by studying the galaxy formation. </a:t>
            </a:r>
            <a:endParaRPr lang="en-US" baseline="0" dirty="0" smtClean="0"/>
          </a:p>
          <a:p>
            <a:r>
              <a:rPr lang="en-US" baseline="0" dirty="0" smtClean="0"/>
              <a:t>3) O</a:t>
            </a:r>
            <a:r>
              <a:rPr lang="en-US" dirty="0" smtClean="0"/>
              <a:t>bservational </a:t>
            </a:r>
            <a:r>
              <a:rPr lang="en-US" dirty="0" smtClean="0"/>
              <a:t>and theoretical astronomers – cooperation between these two parts of astronomy is a key step towards understanding</a:t>
            </a:r>
            <a:r>
              <a:rPr lang="en-US" baseline="0" dirty="0" smtClean="0"/>
              <a:t> more about galaxy morphology and our cosmic </a:t>
            </a:r>
            <a:r>
              <a:rPr lang="en-US" baseline="0" dirty="0" smtClean="0"/>
              <a:t>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a:t>
            </a:r>
            <a:r>
              <a:rPr lang="en-US" dirty="0" smtClean="0"/>
              <a:t>– Python used to automate</a:t>
            </a:r>
            <a:r>
              <a:rPr lang="en-US" baseline="0" dirty="0" smtClean="0"/>
              <a:t> tools used by </a:t>
            </a:r>
            <a:r>
              <a:rPr lang="en-US" baseline="0" dirty="0" smtClean="0"/>
              <a:t>astronomers</a:t>
            </a:r>
          </a:p>
          <a:p>
            <a:r>
              <a:rPr lang="en-US" baseline="0" dirty="0" smtClean="0"/>
              <a:t>In addition of working on the astrophysics side of the project, this project required us to use programming language Python in the process of automating the code.</a:t>
            </a:r>
          </a:p>
          <a:p>
            <a:endParaRPr lang="en-US" baseline="0" dirty="0" smtClean="0"/>
          </a:p>
          <a:p>
            <a:r>
              <a:rPr lang="en-US" baseline="0" dirty="0" smtClean="0"/>
              <a:t>DEFINE galaxy?</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a:t>
            </a:r>
            <a:r>
              <a:rPr lang="en-US" dirty="0" smtClean="0"/>
              <a:t>-resolution simulations – images produced from fully</a:t>
            </a:r>
            <a:r>
              <a:rPr lang="en-US" baseline="0" dirty="0" smtClean="0"/>
              <a:t> cosmological mass simulations of evolving </a:t>
            </a:r>
            <a:r>
              <a:rPr lang="en-US" baseline="0" dirty="0" smtClean="0"/>
              <a:t>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a:t>
            </a:r>
            <a:r>
              <a:rPr lang="en-US" dirty="0" smtClean="0"/>
              <a:t>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4</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we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a:t>
            </a:r>
            <a:r>
              <a:rPr lang="en-US" baseline="0" dirty="0" smtClean="0"/>
              <a:t>elliptical </a:t>
            </a:r>
            <a:r>
              <a:rPr lang="en-US" baseline="0" dirty="0" smtClean="0"/>
              <a:t>model and an image of the model and the residual with the original</a:t>
            </a:r>
          </a:p>
          <a:p>
            <a:r>
              <a:rPr lang="en-US" baseline="0" dirty="0" smtClean="0"/>
              <a:t>Python – to mediate passing information between the above and to organize the at least to 6 output files for each image</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5</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7/15/14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7/15/14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7/15/14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7/15/14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7/15/14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7/15/14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4000" dirty="0" smtClean="0">
                <a:solidFill>
                  <a:schemeClr val="bg1"/>
                </a:solidFill>
              </a:rPr>
              <a:t>Morphological Analysis of Galaxies From High-Resolution Simulations Using Automated Detection</a:t>
            </a:r>
          </a:p>
        </p:txBody>
      </p:sp>
      <p:sp>
        <p:nvSpPr>
          <p:cNvPr id="2051" name="Sous-titre 2"/>
          <p:cNvSpPr>
            <a:spLocks noGrp="1"/>
          </p:cNvSpPr>
          <p:nvPr>
            <p:ph type="subTitle" idx="1"/>
          </p:nvPr>
        </p:nvSpPr>
        <p:spPr>
          <a:xfrm>
            <a:off x="2357422" y="5286388"/>
            <a:ext cx="4643470" cy="842963"/>
          </a:xfrm>
        </p:spPr>
        <p:txBody>
          <a:bodyPr>
            <a:normAutofit fontScale="92500" lnSpcReduction="20000"/>
          </a:bodyPr>
          <a:lstStyle/>
          <a:p>
            <a:r>
              <a:rPr lang="en-US" sz="2800" dirty="0" smtClean="0">
                <a:solidFill>
                  <a:schemeClr val="bg1"/>
                </a:solidFill>
              </a:rPr>
              <a:t>Ian </a:t>
            </a:r>
            <a:r>
              <a:rPr lang="en-US" sz="2800" dirty="0" err="1" smtClean="0">
                <a:solidFill>
                  <a:schemeClr val="bg1"/>
                </a:solidFill>
              </a:rPr>
              <a:t>Tibbetts</a:t>
            </a:r>
            <a:endParaRPr lang="en-US" sz="2800" dirty="0" smtClean="0">
              <a:solidFill>
                <a:schemeClr val="bg1"/>
              </a:solidFill>
            </a:endParaRPr>
          </a:p>
          <a:p>
            <a:r>
              <a:rPr lang="en-US" sz="2800" dirty="0" err="1" smtClean="0">
                <a:solidFill>
                  <a:schemeClr val="bg1"/>
                </a:solidFill>
              </a:rPr>
              <a:t>Ariunjargal</a:t>
            </a:r>
            <a:r>
              <a:rPr lang="en-US" sz="2800" dirty="0" smtClean="0">
                <a:solidFill>
                  <a:schemeClr val="bg1"/>
                </a:solidFill>
              </a:rPr>
              <a:t> Bat-</a:t>
            </a:r>
            <a:r>
              <a:rPr lang="en-US" sz="2800" dirty="0" err="1" smtClean="0">
                <a:solidFill>
                  <a:schemeClr val="bg1"/>
                </a:solidFill>
              </a:rPr>
              <a:t>Erdene</a:t>
            </a:r>
            <a:endParaRPr lang="en-US" sz="280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t>Why we care</a:t>
            </a:r>
          </a:p>
        </p:txBody>
      </p:sp>
      <p:sp>
        <p:nvSpPr>
          <p:cNvPr id="3075" name="Espace réservé du contenu 2"/>
          <p:cNvSpPr>
            <a:spLocks noGrp="1"/>
          </p:cNvSpPr>
          <p:nvPr>
            <p:ph idx="1"/>
          </p:nvPr>
        </p:nvSpPr>
        <p:spPr>
          <a:xfrm>
            <a:off x="4283968" y="1268760"/>
            <a:ext cx="4680520" cy="4813995"/>
          </a:xfrm>
        </p:spPr>
        <p:txBody>
          <a:bodyPr/>
          <a:lstStyle/>
          <a:p>
            <a:r>
              <a:rPr lang="en-US" sz="2800" dirty="0" smtClean="0"/>
              <a:t>Space is cool and </a:t>
            </a:r>
            <a:r>
              <a:rPr lang="en-US" sz="2800" dirty="0"/>
              <a:t>there </a:t>
            </a:r>
            <a:r>
              <a:rPr lang="en-US" sz="2800" dirty="0" smtClean="0"/>
              <a:t>is a lot </a:t>
            </a:r>
            <a:r>
              <a:rPr lang="en-US" sz="2800" dirty="0"/>
              <a:t>to explore</a:t>
            </a:r>
            <a:endParaRPr lang="en-US" sz="2800" dirty="0" smtClean="0"/>
          </a:p>
          <a:p>
            <a:r>
              <a:rPr lang="en-US" sz="2800" dirty="0" smtClean="0"/>
              <a:t>Our </a:t>
            </a:r>
            <a:r>
              <a:rPr lang="en-US" sz="2800" dirty="0" smtClean="0"/>
              <a:t>cosmic origin (how did we get here)</a:t>
            </a:r>
          </a:p>
          <a:p>
            <a:r>
              <a:rPr lang="en-US" sz="2800" dirty="0" smtClean="0"/>
              <a:t>Part of emerging collaborations between observers and theorists in the field</a:t>
            </a:r>
          </a:p>
          <a:p>
            <a:r>
              <a:rPr lang="en-US" sz="2800" dirty="0" smtClean="0"/>
              <a:t>Interdisciplinary: CS and Physics/Astronomy</a:t>
            </a:r>
          </a:p>
          <a:p>
            <a:endParaRPr lang="en-US" sz="2800" dirty="0" smtClean="0"/>
          </a:p>
          <a:p>
            <a:endParaRPr lang="en-US" sz="2800" dirty="0" smtClean="0"/>
          </a:p>
          <a:p>
            <a:endParaRPr lang="en-US" sz="2800" dirty="0" smtClean="0"/>
          </a:p>
        </p:txBody>
      </p:sp>
      <p:pic>
        <p:nvPicPr>
          <p:cNvPr id="4" name="Picture 3" descr="spir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we’re doing</a:t>
            </a:r>
          </a:p>
        </p:txBody>
      </p:sp>
      <p:sp>
        <p:nvSpPr>
          <p:cNvPr id="3" name="Espace réservé du contenu 2"/>
          <p:cNvSpPr>
            <a:spLocks noGrp="1"/>
          </p:cNvSpPr>
          <p:nvPr>
            <p:ph idx="1"/>
          </p:nvPr>
        </p:nvSpPr>
        <p:spPr>
          <a:xfrm>
            <a:off x="467544" y="1772816"/>
            <a:ext cx="8229600" cy="2220267"/>
          </a:xfrm>
        </p:spPr>
        <p:txBody>
          <a:bodyPr rtlCol="0">
            <a:normAutofit/>
          </a:bodyPr>
          <a:lstStyle/>
          <a:p>
            <a:pPr fontAlgn="auto">
              <a:spcAft>
                <a:spcPts val="0"/>
              </a:spcAft>
              <a:buFont typeface="Arial" pitchFamily="34" charset="0"/>
              <a:buChar char="•"/>
              <a:defRPr/>
            </a:pPr>
            <a:r>
              <a:rPr lang="en-US" dirty="0" smtClean="0"/>
              <a:t>High-resolution simulations</a:t>
            </a:r>
          </a:p>
          <a:p>
            <a:pPr fontAlgn="auto">
              <a:spcAft>
                <a:spcPts val="0"/>
              </a:spcAft>
              <a:buFont typeface="Arial" pitchFamily="34" charset="0"/>
              <a:buChar char="•"/>
              <a:defRPr/>
            </a:pPr>
            <a:r>
              <a:rPr lang="en-US" dirty="0" smtClean="0"/>
              <a:t>Hundreds of images for each galaxy</a:t>
            </a:r>
          </a:p>
          <a:p>
            <a:pPr fontAlgn="auto">
              <a:spcAft>
                <a:spcPts val="0"/>
              </a:spcAft>
              <a:buFont typeface="Arial" pitchFamily="34" charset="0"/>
              <a:buChar char="•"/>
              <a:defRPr/>
            </a:pPr>
            <a:r>
              <a:rPr lang="en-US" dirty="0" smtClean="0"/>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17032"/>
            <a:ext cx="3882008" cy="2903742"/>
          </a:xfrm>
          <a:prstGeom prst="rect">
            <a:avLst/>
          </a:prstGeom>
        </p:spPr>
      </p:pic>
      <p:pic>
        <p:nvPicPr>
          <p:cNvPr id="7" name="Picture 6" descr="MRP_380515_cam0_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717032"/>
            <a:ext cx="3888432" cy="2910072"/>
          </a:xfrm>
          <a:prstGeom prst="rect">
            <a:avLst/>
          </a:prstGeom>
        </p:spPr>
      </p:pic>
      <p:sp>
        <p:nvSpPr>
          <p:cNvPr id="8" name="Right Arrow 7"/>
          <p:cNvSpPr/>
          <p:nvPr/>
        </p:nvSpPr>
        <p:spPr>
          <a:xfrm>
            <a:off x="4427984" y="4941168"/>
            <a:ext cx="36004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How we’re doing it</a:t>
            </a:r>
          </a:p>
        </p:txBody>
      </p:sp>
      <p:sp>
        <p:nvSpPr>
          <p:cNvPr id="3075" name="Espace réservé du contenu 2"/>
          <p:cNvSpPr>
            <a:spLocks noGrp="1"/>
          </p:cNvSpPr>
          <p:nvPr>
            <p:ph idx="1"/>
          </p:nvPr>
        </p:nvSpPr>
        <p:spPr>
          <a:xfrm>
            <a:off x="2071688" y="1600200"/>
            <a:ext cx="6615112" cy="4525963"/>
          </a:xfrm>
        </p:spPr>
        <p:txBody>
          <a:bodyPr/>
          <a:lstStyle/>
          <a:p>
            <a:r>
              <a:rPr lang="en-US" dirty="0" smtClean="0"/>
              <a:t>Source-Extractor</a:t>
            </a:r>
          </a:p>
          <a:p>
            <a:pPr lvl="1"/>
            <a:r>
              <a:rPr lang="en-US" dirty="0" smtClean="0"/>
              <a:t>Identifies all of the galaxies in the image and guesses their properties</a:t>
            </a:r>
          </a:p>
          <a:p>
            <a:r>
              <a:rPr lang="en-US" dirty="0"/>
              <a:t>GALFIT </a:t>
            </a:r>
            <a:endParaRPr lang="en-US" dirty="0" smtClean="0"/>
          </a:p>
          <a:p>
            <a:pPr lvl="1"/>
            <a:r>
              <a:rPr lang="en-US" dirty="0" smtClean="0"/>
              <a:t>Refines the guesses and outputs an image of the model and residual</a:t>
            </a:r>
          </a:p>
          <a:p>
            <a:r>
              <a:rPr lang="en-US" dirty="0" smtClean="0"/>
              <a:t>Python</a:t>
            </a:r>
          </a:p>
          <a:p>
            <a:pPr lvl="1"/>
            <a:r>
              <a:rPr lang="en-US" dirty="0" smtClean="0"/>
              <a:t>Programs </a:t>
            </a:r>
            <a:r>
              <a:rPr lang="en-US" dirty="0" smtClean="0"/>
              <a:t>to run the above on a list of images and organize the outputs</a:t>
            </a: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we’ve  accomplished</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dirty="0" smtClean="0"/>
              <a:t>Successfully modeled most galaxies in the</a:t>
            </a:r>
            <a:r>
              <a:rPr lang="en-US" dirty="0" smtClean="0"/>
              <a:t> simulated images</a:t>
            </a:r>
          </a:p>
          <a:p>
            <a:pPr fontAlgn="auto">
              <a:spcAft>
                <a:spcPts val="0"/>
              </a:spcAft>
              <a:buFont typeface="Arial" pitchFamily="34" charset="0"/>
              <a:buChar char="•"/>
              <a:defRPr/>
            </a:pPr>
            <a:r>
              <a:rPr lang="en-US" dirty="0" smtClean="0"/>
              <a:t>Automated the process of running several galaxy simultaneously</a:t>
            </a:r>
          </a:p>
          <a:p>
            <a:pPr fontAlgn="auto">
              <a:spcAft>
                <a:spcPts val="0"/>
              </a:spcAft>
              <a:buFont typeface="Arial" pitchFamily="34" charset="0"/>
              <a:buChar char="•"/>
              <a:defRPr/>
            </a:pPr>
            <a:r>
              <a:rPr lang="en-US" dirty="0" smtClean="0"/>
              <a:t>HELP!</a:t>
            </a:r>
          </a:p>
          <a:p>
            <a:pPr marL="0" indent="0" fontAlgn="auto">
              <a:spcAft>
                <a:spcPts val="0"/>
              </a:spcAft>
              <a:buNone/>
              <a:defRPr/>
            </a:pPr>
            <a:r>
              <a:rPr lang="en-US" dirty="0" smtClean="0"/>
              <a:t> </a:t>
            </a:r>
          </a:p>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8379255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t>Challenges we’ve faced</a:t>
            </a:r>
            <a:endParaRPr lang="en-US" dirty="0" smtClean="0"/>
          </a:p>
        </p:txBody>
      </p:sp>
      <p:sp>
        <p:nvSpPr>
          <p:cNvPr id="3075" name="Espace réservé du contenu 2"/>
          <p:cNvSpPr>
            <a:spLocks noGrp="1"/>
          </p:cNvSpPr>
          <p:nvPr>
            <p:ph idx="1"/>
          </p:nvPr>
        </p:nvSpPr>
        <p:spPr>
          <a:xfrm>
            <a:off x="2071688" y="1600200"/>
            <a:ext cx="6615112" cy="4525963"/>
          </a:xfrm>
        </p:spPr>
        <p:txBody>
          <a:bodyPr/>
          <a:lstStyle/>
          <a:p>
            <a:r>
              <a:rPr lang="en-US" dirty="0"/>
              <a:t>Locating galaxies in </a:t>
            </a:r>
            <a:r>
              <a:rPr lang="en-US" dirty="0" smtClean="0"/>
              <a:t>the image</a:t>
            </a:r>
            <a:endParaRPr lang="en-US" dirty="0" smtClean="0"/>
          </a:p>
          <a:p>
            <a:r>
              <a:rPr lang="en-US" dirty="0" smtClean="0"/>
              <a:t>Coming up with settings that work for all images</a:t>
            </a:r>
          </a:p>
          <a:p>
            <a:r>
              <a:rPr lang="en-US" dirty="0" smtClean="0"/>
              <a:t>Evaluating the GALFIT outputs</a:t>
            </a:r>
          </a:p>
          <a:p>
            <a:pPr marL="0" indent="0">
              <a:buNone/>
            </a:pPr>
            <a:endParaRPr lang="en-US" dirty="0" smtClean="0"/>
          </a:p>
        </p:txBody>
      </p:sp>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rPr>
              <a:t>What we have left to do</a:t>
            </a:r>
            <a:endParaRPr lang="en-US" dirty="0" smtClean="0">
              <a:solidFill>
                <a:schemeClr val="bg1"/>
              </a:solidFill>
            </a:endParaRP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536</TotalTime>
  <Words>811</Words>
  <Application>Microsoft Macintosh PowerPoint</Application>
  <PresentationFormat>On-screen Show (4:3)</PresentationFormat>
  <Paragraphs>70</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TC103814969990</vt:lpstr>
      <vt:lpstr>Morphological Analysis of Galaxies From High-Resolution Simulations Using Automated Detection</vt:lpstr>
      <vt:lpstr>Why we care</vt:lpstr>
      <vt:lpstr>What we’re doing</vt:lpstr>
      <vt:lpstr>Future Work</vt:lpstr>
      <vt:lpstr>How we’re doing it</vt:lpstr>
      <vt:lpstr>What we’ve  accomplished</vt:lpstr>
      <vt:lpstr>Challenges we’ve faced</vt:lpstr>
      <vt:lpstr>What we have left to do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47</cp:revision>
  <dcterms:modified xsi:type="dcterms:W3CDTF">2014-07-15T20:22:04Z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